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335" r:id="rId43"/>
    <p:sldId id="283" r:id="rId44"/>
    <p:sldId id="336" r:id="rId45"/>
    <p:sldId id="337" r:id="rId46"/>
    <p:sldId id="338" r:id="rId47"/>
    <p:sldId id="339" r:id="rId48"/>
    <p:sldId id="296" r:id="rId49"/>
    <p:sldId id="341" r:id="rId50"/>
    <p:sldId id="340" r:id="rId51"/>
    <p:sldId id="343" r:id="rId52"/>
    <p:sldId id="297" r:id="rId53"/>
    <p:sldId id="342" r:id="rId54"/>
    <p:sldId id="345" r:id="rId55"/>
    <p:sldId id="344" r:id="rId56"/>
    <p:sldId id="289" r:id="rId57"/>
    <p:sldId id="298" r:id="rId58"/>
    <p:sldId id="347" r:id="rId59"/>
    <p:sldId id="346" r:id="rId60"/>
    <p:sldId id="348" r:id="rId61"/>
    <p:sldId id="363" r:id="rId62"/>
    <p:sldId id="366" r:id="rId63"/>
    <p:sldId id="349" r:id="rId64"/>
    <p:sldId id="362" r:id="rId65"/>
    <p:sldId id="353" r:id="rId66"/>
    <p:sldId id="354" r:id="rId67"/>
    <p:sldId id="355" r:id="rId68"/>
    <p:sldId id="361" r:id="rId69"/>
    <p:sldId id="356" r:id="rId70"/>
    <p:sldId id="357" r:id="rId71"/>
    <p:sldId id="358" r:id="rId72"/>
    <p:sldId id="299" r:id="rId73"/>
    <p:sldId id="364" r:id="rId74"/>
    <p:sldId id="365" r:id="rId75"/>
    <p:sldId id="367" r:id="rId76"/>
    <p:sldId id="359" r:id="rId77"/>
    <p:sldId id="290" r:id="rId78"/>
    <p:sldId id="300" r:id="rId79"/>
    <p:sldId id="279" r:id="rId80"/>
    <p:sldId id="288" r:id="rId81"/>
    <p:sldId id="265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6"/>
            <p14:sldId id="348"/>
            <p14:sldId id="363"/>
            <p14:sldId id="366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364"/>
            <p14:sldId id="365"/>
            <p14:sldId id="367"/>
            <p14:sldId id="359"/>
            <p14:sldId id="290"/>
            <p14:sldId id="300"/>
            <p14:sldId id="279"/>
            <p14:sldId id="288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3"/>
    <p:restoredTop sz="63047"/>
  </p:normalViewPr>
  <p:slideViewPr>
    <p:cSldViewPr snapToGrid="0" snapToObjects="1">
      <p:cViewPr>
        <p:scale>
          <a:sx n="57" d="100"/>
          <a:sy n="57" d="100"/>
        </p:scale>
        <p:origin x="94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13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0.sv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第四节课 图</a:t>
            </a:r>
          </a:p>
        </p:txBody>
      </p:sp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58" y="1724186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51" y="4484107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07" y="4354729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带权重的图邻接表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-&gt;F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树的先序遍历，有没有。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中选择代价最小的边，若该边依附的顶点落在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初始时，</a:t>
            </a:r>
            <a:r>
              <a:rPr lang="en-US" altLang="zh-CN" dirty="0"/>
              <a:t>S</a:t>
            </a:r>
            <a:r>
              <a:rPr lang="zh-CN" altLang="en-US" dirty="0"/>
              <a:t>只包含起点</a:t>
            </a:r>
            <a:r>
              <a:rPr lang="en-US" altLang="zh-CN" dirty="0"/>
              <a:t>s</a:t>
            </a:r>
            <a:r>
              <a:rPr lang="zh-CN" altLang="en-US" dirty="0"/>
              <a:t>；</a:t>
            </a:r>
            <a:r>
              <a:rPr lang="en-US" altLang="zh-CN" dirty="0"/>
              <a:t>U</a:t>
            </a:r>
            <a:r>
              <a:rPr lang="zh-CN" altLang="en-US" dirty="0"/>
              <a:t>包含除</a:t>
            </a:r>
            <a:r>
              <a:rPr lang="en-US" altLang="zh-CN" dirty="0"/>
              <a:t>s</a:t>
            </a:r>
            <a:r>
              <a:rPr lang="zh-CN" altLang="en-US" dirty="0"/>
              <a:t>外的其他顶点，且</a:t>
            </a:r>
            <a:r>
              <a:rPr lang="en-US" altLang="zh-CN" dirty="0"/>
              <a:t>U</a:t>
            </a:r>
            <a:r>
              <a:rPr lang="zh-CN" altLang="en-US" dirty="0"/>
              <a:t>中顶点的距离为”起点</a:t>
            </a:r>
            <a:r>
              <a:rPr lang="en-US" altLang="zh-CN" dirty="0"/>
              <a:t>s</a:t>
            </a:r>
            <a:r>
              <a:rPr lang="zh-CN" altLang="en-US" dirty="0"/>
              <a:t>到该顶点的距离”</a:t>
            </a:r>
            <a:r>
              <a:rPr lang="en-US" altLang="zh-CN" dirty="0"/>
              <a:t>[</a:t>
            </a:r>
            <a:r>
              <a:rPr lang="zh-CN" altLang="en-US" dirty="0"/>
              <a:t>例如，</a:t>
            </a:r>
            <a:r>
              <a:rPr lang="en-US" altLang="zh-CN" dirty="0"/>
              <a:t>U</a:t>
            </a:r>
            <a:r>
              <a:rPr lang="zh-CN" altLang="en-US" dirty="0"/>
              <a:t>中顶点</a:t>
            </a:r>
            <a:r>
              <a:rPr lang="en-US" altLang="zh-CN" dirty="0"/>
              <a:t>v</a:t>
            </a:r>
            <a:r>
              <a:rPr lang="zh-CN" altLang="en-US" dirty="0"/>
              <a:t>的距离为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的长度，然后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不相邻，则</a:t>
            </a:r>
            <a:r>
              <a:rPr lang="en-US" altLang="zh-CN" dirty="0"/>
              <a:t>v</a:t>
            </a:r>
            <a:r>
              <a:rPr lang="zh-CN" altLang="en-US" dirty="0"/>
              <a:t>的距离为∞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从</a:t>
            </a:r>
            <a:r>
              <a:rPr lang="en-US" altLang="zh-CN" dirty="0"/>
              <a:t>U</a:t>
            </a:r>
            <a:r>
              <a:rPr lang="zh-CN" altLang="en-US" dirty="0"/>
              <a:t>中选出”距离最短的顶点</a:t>
            </a:r>
            <a:r>
              <a:rPr lang="en-US" altLang="zh-CN" dirty="0"/>
              <a:t>k”</a:t>
            </a:r>
            <a:r>
              <a:rPr lang="zh-CN" altLang="en-US" dirty="0"/>
              <a:t>，并将顶点</a:t>
            </a:r>
            <a:r>
              <a:rPr lang="en-US" altLang="zh-CN" dirty="0"/>
              <a:t>k</a:t>
            </a:r>
            <a:r>
              <a:rPr lang="zh-CN" altLang="en-US" dirty="0"/>
              <a:t>加入到</a:t>
            </a:r>
            <a:r>
              <a:rPr lang="en-US" altLang="zh-CN" dirty="0"/>
              <a:t>S</a:t>
            </a:r>
            <a:r>
              <a:rPr lang="zh-CN" altLang="en-US" dirty="0"/>
              <a:t>中；同时，从</a:t>
            </a:r>
            <a:r>
              <a:rPr lang="en-US" altLang="zh-CN" dirty="0"/>
              <a:t>U</a:t>
            </a:r>
            <a:r>
              <a:rPr lang="zh-CN" altLang="en-US" dirty="0"/>
              <a:t>中移除顶点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更新</a:t>
            </a:r>
            <a:r>
              <a:rPr lang="en-US" altLang="zh-CN" dirty="0"/>
              <a:t>U</a:t>
            </a:r>
            <a:r>
              <a:rPr lang="zh-CN" altLang="en-US" dirty="0"/>
              <a:t>中各个顶点到起点</a:t>
            </a:r>
            <a:r>
              <a:rPr lang="en-US" altLang="zh-CN" dirty="0"/>
              <a:t>s</a:t>
            </a:r>
            <a:r>
              <a:rPr lang="zh-CN" altLang="en-US" dirty="0"/>
              <a:t>的距离。之所以更新</a:t>
            </a:r>
            <a:r>
              <a:rPr lang="en-US" altLang="zh-CN" dirty="0"/>
              <a:t>U</a:t>
            </a:r>
            <a:r>
              <a:rPr lang="zh-CN" altLang="en-US" dirty="0"/>
              <a:t>中顶点的距离，是由于上一步中确定了</a:t>
            </a:r>
            <a:r>
              <a:rPr lang="en-US" altLang="zh-CN" dirty="0"/>
              <a:t>k</a:t>
            </a:r>
            <a:r>
              <a:rPr lang="zh-CN" altLang="en-US" dirty="0"/>
              <a:t>是求出最短路径的顶点，从而可以利用</a:t>
            </a:r>
            <a:r>
              <a:rPr lang="en-US" altLang="zh-CN" dirty="0"/>
              <a:t>k</a:t>
            </a:r>
            <a:r>
              <a:rPr lang="zh-CN" altLang="en-US" dirty="0"/>
              <a:t>来更新其它顶点的距离；例如，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的距离可能大于</a:t>
            </a:r>
            <a:r>
              <a:rPr lang="en-US" altLang="zh-CN" dirty="0"/>
              <a:t>(</a:t>
            </a:r>
            <a:r>
              <a:rPr lang="en-US" altLang="zh-CN" dirty="0" err="1"/>
              <a:t>s,k</a:t>
            </a:r>
            <a:r>
              <a:rPr lang="en-US" altLang="zh-CN" dirty="0"/>
              <a:t>)+(</a:t>
            </a:r>
            <a:r>
              <a:rPr lang="en-US" altLang="zh-CN" dirty="0" err="1"/>
              <a:t>k,v</a:t>
            </a:r>
            <a:r>
              <a:rPr lang="en-US" altLang="zh-CN" dirty="0"/>
              <a:t>)</a:t>
            </a:r>
            <a:r>
              <a:rPr lang="zh-CN" altLang="en-US" dirty="0"/>
              <a:t>的距离。</a:t>
            </a:r>
          </a:p>
          <a:p>
            <a:r>
              <a:rPr lang="zh-CN" altLang="en-US" dirty="0"/>
              <a:t>重复步骤</a:t>
            </a:r>
            <a:r>
              <a:rPr lang="en-US" altLang="zh-CN" dirty="0"/>
              <a:t>(2)</a:t>
            </a:r>
            <a:r>
              <a:rPr lang="zh-CN" altLang="en-US" dirty="0"/>
              <a:t>和</a:t>
            </a:r>
            <a:r>
              <a:rPr lang="en-US" altLang="zh-CN" dirty="0"/>
              <a:t>(3)</a:t>
            </a:r>
            <a:r>
              <a:rPr lang="zh-CN" altLang="en-US" dirty="0"/>
              <a:t>，直到遍历完所有顶点。</a:t>
            </a:r>
          </a:p>
        </p:txBody>
      </p:sp>
    </p:spTree>
    <p:extLst>
      <p:ext uri="{BB962C8B-B14F-4D97-AF65-F5344CB8AC3E}">
        <p14:creationId xmlns:p14="http://schemas.microsoft.com/office/powerpoint/2010/main" val="334389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429883" y="1549217"/>
            <a:ext cx="10405277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算法描述：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中只有起点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中是除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之外的顶点，并且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中顶点的路径是”起点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到该顶点的路径”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中找出路径最短的顶点，并将其加入到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中并更新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中的顶点和顶点对应的路径。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，直到所有点都从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中移到了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452186" y="1844961"/>
            <a:ext cx="10405277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G={V(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),E(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初始时令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S={V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},T=V-S={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其余顶点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中顶点对应的距离值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边上的权值，若不存在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为∞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中选取一个与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中顶点有关联边且权值最小的顶点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对其余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中顶点的距离值进行修改：若加进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作中间顶点，从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的距离值缩短，则修改此距离值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重复上述步骤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中包含所有顶点，即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W=Vi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为止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04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698595"/>
            <a:ext cx="62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</a:p>
        </p:txBody>
      </p:sp>
    </p:spTree>
    <p:extLst>
      <p:ext uri="{BB962C8B-B14F-4D97-AF65-F5344CB8AC3E}">
        <p14:creationId xmlns:p14="http://schemas.microsoft.com/office/powerpoint/2010/main" val="2993126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41861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52181D9-6014-1942-9710-26B1A01820EE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12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9219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B7D8E0C-F87C-0E4C-8B2D-9EBDBFF5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487124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9F34FA03-7144-3E4B-AF66-078A6B4E8487}"/>
              </a:ext>
            </a:extLst>
          </p:cNvPr>
          <p:cNvSpPr/>
          <p:nvPr/>
        </p:nvSpPr>
        <p:spPr>
          <a:xfrm>
            <a:off x="1851103" y="30301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44810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CB93BA8C-2F53-724F-BAAF-D4464E3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274FC0A5-A054-2148-8292-BAC86AAA859D}"/>
              </a:ext>
            </a:extLst>
          </p:cNvPr>
          <p:cNvSpPr/>
          <p:nvPr/>
        </p:nvSpPr>
        <p:spPr>
          <a:xfrm>
            <a:off x="2877015" y="259108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9823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154EC59-9AEE-F24A-9D8B-63EF6399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E163999-4ED9-3043-B6D5-85E094136B40}"/>
              </a:ext>
            </a:extLst>
          </p:cNvPr>
          <p:cNvSpPr/>
          <p:nvPr/>
        </p:nvSpPr>
        <p:spPr>
          <a:xfrm>
            <a:off x="3122342" y="14584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60024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82FC4BD-3C6D-5C43-998C-6221AA9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92DD7F10-1A1D-ED40-8A5A-37030AD044B9}"/>
              </a:ext>
            </a:extLst>
          </p:cNvPr>
          <p:cNvSpPr/>
          <p:nvPr/>
        </p:nvSpPr>
        <p:spPr>
          <a:xfrm>
            <a:off x="3131223" y="37982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6834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8441AEE-E8A0-DB4E-860D-5FB70D5C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07619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5CA56031-13E0-704A-9395-DCA7A18B32F4}"/>
              </a:ext>
            </a:extLst>
          </p:cNvPr>
          <p:cNvSpPr/>
          <p:nvPr/>
        </p:nvSpPr>
        <p:spPr>
          <a:xfrm>
            <a:off x="4134833" y="199048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864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1A0A7F7A-DD3E-A245-8E90-459D4A4A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217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0724FF96-EF23-DF4F-951A-2F8C427D7D1F}"/>
              </a:ext>
            </a:extLst>
          </p:cNvPr>
          <p:cNvSpPr/>
          <p:nvPr/>
        </p:nvSpPr>
        <p:spPr>
          <a:xfrm>
            <a:off x="4169399" y="31390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05256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D97A5C-38E4-A248-A479-6A8DA99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53F77F5-7602-8C43-81EC-EB440DF6D3D7}"/>
              </a:ext>
            </a:extLst>
          </p:cNvPr>
          <p:cNvSpPr/>
          <p:nvPr/>
        </p:nvSpPr>
        <p:spPr>
          <a:xfrm>
            <a:off x="5383769" y="2531717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4F823-CB7F-744B-863E-05F2EC8C8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9" y="2089150"/>
            <a:ext cx="10078582" cy="40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0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698595"/>
            <a:ext cx="62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</a:p>
        </p:txBody>
      </p:sp>
    </p:spTree>
    <p:extLst>
      <p:ext uri="{BB962C8B-B14F-4D97-AF65-F5344CB8AC3E}">
        <p14:creationId xmlns:p14="http://schemas.microsoft.com/office/powerpoint/2010/main" val="2946451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6.Dijkstra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698595"/>
            <a:ext cx="62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</a:p>
        </p:txBody>
      </p:sp>
    </p:spTree>
    <p:extLst>
      <p:ext uri="{BB962C8B-B14F-4D97-AF65-F5344CB8AC3E}">
        <p14:creationId xmlns:p14="http://schemas.microsoft.com/office/powerpoint/2010/main" val="2489816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弗洛伊德算法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(Floyd)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相对于</a:t>
            </a:r>
          </a:p>
        </p:txBody>
      </p:sp>
    </p:spTree>
    <p:extLst>
      <p:ext uri="{BB962C8B-B14F-4D97-AF65-F5344CB8AC3E}">
        <p14:creationId xmlns:p14="http://schemas.microsoft.com/office/powerpoint/2010/main" val="3438699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60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基于单链表的基础，增加循环的功能</a:t>
            </a:r>
          </a:p>
        </p:txBody>
      </p:sp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A8FD9E-655D-F742-ACDB-18BF84BE05B3}"/>
              </a:ext>
            </a:extLst>
          </p:cNvPr>
          <p:cNvSpPr txBox="1"/>
          <p:nvPr/>
        </p:nvSpPr>
        <p:spPr>
          <a:xfrm>
            <a:off x="765810" y="2785730"/>
            <a:ext cx="903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重点： 两种存储方式 以及它们对应的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63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10358</TotalTime>
  <Words>4430</Words>
  <Application>Microsoft Macintosh PowerPoint</Application>
  <PresentationFormat>宽屏</PresentationFormat>
  <Paragraphs>599</Paragraphs>
  <Slides>81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8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479</cp:revision>
  <dcterms:created xsi:type="dcterms:W3CDTF">2019-09-24T01:18:33Z</dcterms:created>
  <dcterms:modified xsi:type="dcterms:W3CDTF">2020-04-25T11:22:39Z</dcterms:modified>
</cp:coreProperties>
</file>